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8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86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87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344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9F063-401C-494C-8B45-0E79884B8ED3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1794FB-272E-409D-B085-808F4158F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69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794FB-272E-409D-B085-808F4158F9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59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64E76-523C-4318-A336-2AF176A83F1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C159-DF55-49E8-9F11-A1BAF821E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01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64E76-523C-4318-A336-2AF176A83F1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C159-DF55-49E8-9F11-A1BAF821E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6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64E76-523C-4318-A336-2AF176A83F1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C159-DF55-49E8-9F11-A1BAF821E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39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64E76-523C-4318-A336-2AF176A83F1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C159-DF55-49E8-9F11-A1BAF821E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64E76-523C-4318-A336-2AF176A83F1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C159-DF55-49E8-9F11-A1BAF821E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96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64E76-523C-4318-A336-2AF176A83F1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C159-DF55-49E8-9F11-A1BAF821E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0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64E76-523C-4318-A336-2AF176A83F1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C159-DF55-49E8-9F11-A1BAF821E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3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64E76-523C-4318-A336-2AF176A83F1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C159-DF55-49E8-9F11-A1BAF821E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05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64E76-523C-4318-A336-2AF176A83F1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C159-DF55-49E8-9F11-A1BAF821E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56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64E76-523C-4318-A336-2AF176A83F1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C159-DF55-49E8-9F11-A1BAF821E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51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64E76-523C-4318-A336-2AF176A83F1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9C159-DF55-49E8-9F11-A1BAF821E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74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64E76-523C-4318-A336-2AF176A83F1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9C159-DF55-49E8-9F11-A1BAF821E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2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Causes and Patterns of Cell Injury &amp; Necrosis</a:t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Alia Mohammed Khudier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67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4" t="22319" r="26141" b="12463"/>
          <a:stretch/>
        </p:blipFill>
        <p:spPr bwMode="auto">
          <a:xfrm>
            <a:off x="685800" y="1295400"/>
            <a:ext cx="7696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317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838200"/>
            <a:ext cx="8991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Hydropic change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distinct water vacuoles form within the cell cytoplasm. It is a more pronounced from of swelling than acute cellular swelling.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vacuoles coalesce, giving a clear vacuolated appearance to the cytoplasm. Water is located in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mitochondria and within cisterna of endoplasmic reticulum.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Again, epithelium is a frequent target.</a:t>
            </a:r>
          </a:p>
          <a:p>
            <a:pPr marL="0" indent="0" algn="just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217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9" t="23623" r="26549" b="10145"/>
          <a:stretch/>
        </p:blipFill>
        <p:spPr bwMode="auto">
          <a:xfrm>
            <a:off x="533400" y="838200"/>
            <a:ext cx="8077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294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Fatty Change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Fatty change (fatty metamorphosis;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lipidosis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is an abnormal and excessive accumulation of intracellular fat. It is most commonly seen in the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liver, but also seen in kidney and heart.</a:t>
            </a:r>
          </a:p>
          <a:p>
            <a:pPr marL="0" indent="0" algn="just">
              <a:buNone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996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Mechanisms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excess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 accumulation in a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cell.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874837"/>
            <a:ext cx="89154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dietary </a:t>
            </a:r>
            <a:r>
              <a:rPr lang="en-US" dirty="0"/>
              <a:t>excesses of carbohydrates </a:t>
            </a:r>
            <a:r>
              <a:rPr lang="en-US" dirty="0" smtClean="0"/>
              <a:t>or triglycerides.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decreased oxidation of fatty acids leading to increased esterification of fatty acids </a:t>
            </a:r>
            <a:r>
              <a:rPr lang="en-US" dirty="0" smtClean="0"/>
              <a:t>to triglycerides.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decreased lipid acceptor protein (hypoxia, deficient dietary </a:t>
            </a:r>
            <a:r>
              <a:rPr lang="en-US" dirty="0" smtClean="0"/>
              <a:t>protein).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dietary protein - fat imbalance.</a:t>
            </a:r>
          </a:p>
        </p:txBody>
      </p:sp>
    </p:spTree>
    <p:extLst>
      <p:ext uri="{BB962C8B-B14F-4D97-AF65-F5344CB8AC3E}">
        <p14:creationId xmlns:p14="http://schemas.microsoft.com/office/powerpoint/2010/main" val="1007708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4" t="24203" r="25815" b="13043"/>
          <a:stretch/>
        </p:blipFill>
        <p:spPr bwMode="auto">
          <a:xfrm>
            <a:off x="685800" y="838200"/>
            <a:ext cx="7620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968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25362" r="25815" b="7971"/>
          <a:stretch/>
        </p:blipFill>
        <p:spPr bwMode="auto">
          <a:xfrm>
            <a:off x="914400" y="1219200"/>
            <a:ext cx="7543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204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3" t="22023" r="26854" b="15072"/>
          <a:stretch/>
        </p:blipFill>
        <p:spPr bwMode="auto">
          <a:xfrm>
            <a:off x="838200" y="685800"/>
            <a:ext cx="7620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141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8" t="19192" r="26059" b="14292"/>
          <a:stretch/>
        </p:blipFill>
        <p:spPr bwMode="auto">
          <a:xfrm>
            <a:off x="685800" y="990600"/>
            <a:ext cx="8001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101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Hyaline change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Hyaline material is dense, amorphous, homogeneous, and eosinophilic. 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ound under normal or pathologic conditions, and may or may not be reversible. It can represent an accumulation of material within the cell, or occur as a result of cell degeneration.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563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6200" y="152400"/>
            <a:ext cx="9067800" cy="6553200"/>
          </a:xfrm>
        </p:spPr>
        <p:txBody>
          <a:bodyPr/>
          <a:lstStyle/>
          <a:p>
            <a:pPr algn="just"/>
            <a:r>
              <a:rPr lang="en-US" dirty="0" smtClean="0"/>
              <a:t>A variety of changes in cell morphology and function in response to injury.</a:t>
            </a:r>
          </a:p>
          <a:p>
            <a:pPr algn="just"/>
            <a:r>
              <a:rPr lang="en-US" dirty="0" smtClean="0"/>
              <a:t>Injuries often induce changes in cellular structure which are not lethal and are reversible. These changes include </a:t>
            </a:r>
          </a:p>
          <a:p>
            <a:pPr marL="0" indent="0" algn="just">
              <a:buNone/>
            </a:pPr>
            <a:r>
              <a:rPr lang="en-US" dirty="0" smtClean="0"/>
              <a:t>swelling, hydropic change, and fatty change.</a:t>
            </a:r>
          </a:p>
          <a:p>
            <a:pPr marL="0" indent="0" algn="just">
              <a:buNone/>
            </a:pPr>
            <a:r>
              <a:rPr lang="en-US" b="1" dirty="0" smtClean="0">
                <a:solidFill>
                  <a:srgbClr val="FF0000"/>
                </a:solidFill>
              </a:rPr>
              <a:t>1- Acute cellular swelling </a:t>
            </a:r>
            <a:r>
              <a:rPr lang="en-US" dirty="0" smtClean="0"/>
              <a:t>(Figures 1 through 6)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FF0000"/>
                </a:solidFill>
              </a:rPr>
              <a:t>a. </a:t>
            </a:r>
            <a:r>
              <a:rPr lang="en-US" dirty="0" smtClean="0"/>
              <a:t>Cells swell due to increased water uptake following alterations in membrane permeability. </a:t>
            </a:r>
          </a:p>
        </p:txBody>
      </p:sp>
    </p:spTree>
    <p:extLst>
      <p:ext uri="{BB962C8B-B14F-4D97-AF65-F5344CB8AC3E}">
        <p14:creationId xmlns:p14="http://schemas.microsoft.com/office/powerpoint/2010/main" val="3144682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Necrosis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76200" y="1600200"/>
            <a:ext cx="8839200" cy="4525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injury can progress to a point of no return, where the cell is unable to adapt and homeostasis is no longer possible. Irreversible injury occurs and cell death. 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Necrosis: </a:t>
            </a:r>
            <a:r>
              <a:rPr lang="en-US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premature death of living tissue, resulting from injury infection or disease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Major disruption of the cell membrane occurs during necrosis, accompanied by massive influx of calcium into the cell.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372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Signs of Necrosis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600200"/>
            <a:ext cx="8991600" cy="45259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Pyknosis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Karyorrhexis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Karyolysis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cytoplasmic features of necrosis include: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intense eosinophilia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loss of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basophilia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and fragmentation or hyalinization of the cytoplasmic component.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addition to these cytological features, necrosis will induce localized inflammation</a:t>
            </a:r>
          </a:p>
          <a:p>
            <a:pPr marL="0" indent="0" algn="just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(assuming death does not occur to quickly).</a:t>
            </a:r>
          </a:p>
          <a:p>
            <a:pPr marL="0" indent="0" algn="just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62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ypes of necrosis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Coagulative necrosis: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characterized by retention of cellular/tissue architecture; cellular detail is retained in the face of cell necrosis. This is associated with diverse causes, including many infectious diseases, ischemia, burns, trauma, and toxic damage.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088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76200"/>
            <a:ext cx="8534400" cy="604996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Caseous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necrosis: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more easily recognized grossly; they have a dry, cheese-like consistency. Histologically, there is no cellular detail. Mineralization is common. </a:t>
            </a:r>
          </a:p>
          <a:p>
            <a:pPr marL="0" indent="0" algn="just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seen with some bacterial infections.</a:t>
            </a:r>
          </a:p>
          <a:p>
            <a:pPr marL="0" indent="0" algn="just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Liquefactive necrosis: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features complete disintegration of the tissue into a liquid of varying consistencies. </a:t>
            </a:r>
          </a:p>
          <a:p>
            <a:pPr marL="0" indent="0" algn="just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histologic features are lost. </a:t>
            </a: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liquefaction is caused by enzymes released from host cells, such as neutrophils or other inflammatory cells, or by toxins released from bacteria. </a:t>
            </a:r>
          </a:p>
          <a:p>
            <a:pPr marL="0" indent="0" algn="just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Necrotic cells are dead and they will not </a:t>
            </a:r>
            <a:r>
              <a:rPr lang="en-US" b="1" i="0" u="none" strike="noStrike" baseline="0" dirty="0" smtClean="0">
                <a:solidFill>
                  <a:srgbClr val="FF0000"/>
                </a:solidFill>
                <a:latin typeface="Arial"/>
              </a:rPr>
              <a:t>recover.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443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457200"/>
            <a:ext cx="8458200" cy="5668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Fat necrosis </a:t>
            </a:r>
          </a:p>
          <a:p>
            <a:pPr marL="0" indent="0" algn="just">
              <a:buNone/>
            </a:pPr>
            <a:r>
              <a:rPr lang="en-US" dirty="0" smtClean="0">
                <a:cs typeface="+mj-cs"/>
              </a:rPr>
              <a:t>Release of activated pancreatic lipase. Liquefy the membrane of the fat cells of peritoneum.</a:t>
            </a:r>
          </a:p>
          <a:p>
            <a:pPr marL="0" indent="0" algn="just">
              <a:buNone/>
            </a:pPr>
            <a:r>
              <a:rPr lang="en-US" dirty="0" smtClean="0">
                <a:cs typeface="+mj-cs"/>
              </a:rPr>
              <a:t>Lipase is breaking the triglyceride ester, which bind with calcium in process called </a:t>
            </a:r>
            <a:r>
              <a:rPr lang="en-US" b="1" dirty="0" smtClean="0">
                <a:solidFill>
                  <a:srgbClr val="FF0000"/>
                </a:solidFill>
                <a:cs typeface="+mj-cs"/>
              </a:rPr>
              <a:t>saponification </a:t>
            </a:r>
            <a:r>
              <a:rPr lang="ar-IQ" dirty="0" smtClean="0">
                <a:cs typeface="+mj-cs"/>
              </a:rPr>
              <a:t> </a:t>
            </a:r>
            <a:endParaRPr lang="en-US" dirty="0" smtClean="0">
              <a:cs typeface="+mj-cs"/>
            </a:endParaRPr>
          </a:p>
          <a:p>
            <a:pPr marL="0" indent="0">
              <a:buNone/>
            </a:pPr>
            <a:r>
              <a:rPr lang="en-US" dirty="0" smtClean="0">
                <a:cs typeface="+mj-cs"/>
              </a:rPr>
              <a:t> </a:t>
            </a:r>
            <a:endParaRPr lang="en-US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31186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24638" r="25000" b="13044"/>
          <a:stretch/>
        </p:blipFill>
        <p:spPr bwMode="auto">
          <a:xfrm>
            <a:off x="990600" y="1447800"/>
            <a:ext cx="7543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Coagulative necrosis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903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2" t="22273" r="26988" b="16363"/>
          <a:stretch/>
        </p:blipFill>
        <p:spPr bwMode="auto">
          <a:xfrm>
            <a:off x="838200" y="1295400"/>
            <a:ext cx="75438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Coagulative necrosis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953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7" t="20909" r="26790" b="13334"/>
          <a:stretch/>
        </p:blipFill>
        <p:spPr bwMode="auto">
          <a:xfrm>
            <a:off x="609600" y="1143000"/>
            <a:ext cx="7924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Coagulative necrosis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313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7" t="23181" r="26875" b="15304"/>
          <a:stretch/>
        </p:blipFill>
        <p:spPr bwMode="auto">
          <a:xfrm>
            <a:off x="1143000" y="1066800"/>
            <a:ext cx="6934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Coagulative necrosis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039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3" t="23031" r="25114" b="11818"/>
          <a:stretch/>
        </p:blipFill>
        <p:spPr bwMode="auto">
          <a:xfrm>
            <a:off x="685800" y="1115291"/>
            <a:ext cx="7855528" cy="566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Liquefactive</a:t>
            </a:r>
            <a:r>
              <a:rPr lang="ar-IQ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necrosis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555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Cytoplasm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develops a “ground glass” appearance primarily due to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fine, watery vacuoles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cytosol and mitochondria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Mitochondria are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 exposed to noxious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agents; if damaged, cellular metabolism (ionic pump) fails yielding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osmotic swelling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organelle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Seen typically in epithelial cells.</a:t>
            </a:r>
          </a:p>
          <a:p>
            <a:pPr marL="0" indent="0" algn="just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10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9" t="21364" r="26789" b="9242"/>
          <a:stretch/>
        </p:blipFill>
        <p:spPr bwMode="auto">
          <a:xfrm>
            <a:off x="914400" y="1219200"/>
            <a:ext cx="7620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necrosis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548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0" t="21667" r="24999" b="14242"/>
          <a:stretch/>
        </p:blipFill>
        <p:spPr bwMode="auto">
          <a:xfrm>
            <a:off x="1295399" y="609600"/>
            <a:ext cx="721534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328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5" t="18182" r="25852" b="13333"/>
          <a:stretch/>
        </p:blipFill>
        <p:spPr bwMode="auto">
          <a:xfrm>
            <a:off x="381000" y="304800"/>
            <a:ext cx="7696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781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2" t="27246" r="27989" b="12463"/>
          <a:stretch/>
        </p:blipFill>
        <p:spPr bwMode="auto">
          <a:xfrm>
            <a:off x="786847" y="838199"/>
            <a:ext cx="7747553" cy="516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420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5" t="25942" r="28994" b="13478"/>
          <a:stretch/>
        </p:blipFill>
        <p:spPr bwMode="auto">
          <a:xfrm>
            <a:off x="457200" y="304800"/>
            <a:ext cx="8001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830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6" t="26521" r="28750" b="12463"/>
          <a:stretch/>
        </p:blipFill>
        <p:spPr bwMode="auto">
          <a:xfrm>
            <a:off x="609600" y="838200"/>
            <a:ext cx="7848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346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8" t="26377" r="27092" b="11739"/>
          <a:stretch/>
        </p:blipFill>
        <p:spPr bwMode="auto">
          <a:xfrm>
            <a:off x="533400" y="781878"/>
            <a:ext cx="7818683" cy="584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399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3" t="23478" r="26223" b="14058"/>
          <a:stretch/>
        </p:blipFill>
        <p:spPr bwMode="auto">
          <a:xfrm>
            <a:off x="990600" y="609600"/>
            <a:ext cx="7467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974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8" t="22753" r="26956" b="12174"/>
          <a:stretch/>
        </p:blipFill>
        <p:spPr bwMode="auto">
          <a:xfrm>
            <a:off x="838200" y="838200"/>
            <a:ext cx="7620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791412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656</Words>
  <Application>Microsoft Office PowerPoint</Application>
  <PresentationFormat>عرض على الشاشة (3:4)‏</PresentationFormat>
  <Paragraphs>56</Paragraphs>
  <Slides>32</Slides>
  <Notes>1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33" baseType="lpstr">
      <vt:lpstr>نسق Office</vt:lpstr>
      <vt:lpstr>Causes and Patterns of Cell Injury &amp; Necrosis By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Mechanisms that excess fat accumulation in a cell.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Necrosis</vt:lpstr>
      <vt:lpstr>Signs of Necrosis </vt:lpstr>
      <vt:lpstr>Types of necrosis</vt:lpstr>
      <vt:lpstr>عرض تقديمي في PowerPoint</vt:lpstr>
      <vt:lpstr>عرض تقديمي في PowerPoint</vt:lpstr>
      <vt:lpstr>Coagulative necrosis </vt:lpstr>
      <vt:lpstr>Coagulative necrosis </vt:lpstr>
      <vt:lpstr>Coagulative necrosis </vt:lpstr>
      <vt:lpstr>Coagulative necrosis </vt:lpstr>
      <vt:lpstr>Liquefactive necrosis </vt:lpstr>
      <vt:lpstr>Fat necrosis 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Causes and Patterns of Cell Injury &amp; Necrosis</dc:title>
  <dc:creator>Maher</dc:creator>
  <cp:lastModifiedBy>Maher</cp:lastModifiedBy>
  <cp:revision>26</cp:revision>
  <dcterms:created xsi:type="dcterms:W3CDTF">2025-10-17T03:14:57Z</dcterms:created>
  <dcterms:modified xsi:type="dcterms:W3CDTF">2025-12-06T12:31:07Z</dcterms:modified>
</cp:coreProperties>
</file>